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embeddedFontLst>
    <p:embeddedFont>
      <p:font typeface="Constantia" pitchFamily="18" charset="0"/>
      <p:regular r:id="rId16"/>
      <p:bold r:id="rId17"/>
      <p:italic r:id="rId18"/>
      <p:boldItalic r:id="rId19"/>
    </p:embeddedFont>
    <p:embeddedFont>
      <p:font typeface="Wingdings 2" pitchFamily="18" charset="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9B66F-DB3D-4D1B-AB64-EDE4F6989FCC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679D-6091-4FB5-BC04-B3DC41684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8305800" cy="2819400"/>
          </a:xfrm>
        </p:spPr>
        <p:txBody>
          <a:bodyPr/>
          <a:lstStyle/>
          <a:p>
            <a:r>
              <a:rPr lang="en-US" sz="4800" dirty="0" smtClean="0"/>
              <a:t>Christian marriage is a relationship between one man and one woman . . .</a:t>
            </a:r>
          </a:p>
          <a:p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</a:t>
            </a:r>
            <a:r>
              <a:rPr lang="en-US" dirty="0" smtClean="0"/>
              <a:t>Christian Marriage?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  Understanding what the Gospel means for marriage begins with understanding what the Gospel has 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done for </a:t>
            </a:r>
            <a:r>
              <a:rPr lang="en-US" sz="4800" dirty="0" smtClean="0"/>
              <a:t>us </a:t>
            </a:r>
            <a:r>
              <a:rPr lang="en-US" sz="4800" dirty="0" smtClean="0"/>
              <a:t>personally.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God Provides the Answer for Marriage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Facing the reality of my sin, separation, and hopelessness</a:t>
            </a:r>
          </a:p>
          <a:p>
            <a:r>
              <a:rPr lang="en-US" sz="4000" dirty="0" smtClean="0"/>
              <a:t>So that I’m able to experience the miracle of God’s love and grace</a:t>
            </a:r>
          </a:p>
          <a:p>
            <a:r>
              <a:rPr lang="en-US" sz="4000" dirty="0" smtClean="0"/>
              <a:t>So that I can place my trust—not in myself—but in what God has done for me in His Son Jesus Christ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Being a Christian Is A Matter of: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more we trust in what God has done for us, the more we are transformed by God’s power</a:t>
            </a:r>
          </a:p>
          <a:p>
            <a:r>
              <a:rPr lang="en-US" sz="3000" dirty="0" smtClean="0"/>
              <a:t>The more we trust, the more we belong to Him </a:t>
            </a:r>
            <a:r>
              <a:rPr lang="en-US" sz="3000" dirty="0" smtClean="0"/>
              <a:t>and </a:t>
            </a:r>
            <a:r>
              <a:rPr lang="en-US" sz="3000" dirty="0" smtClean="0"/>
              <a:t>live under Christ’s Lordship</a:t>
            </a:r>
          </a:p>
          <a:p>
            <a:r>
              <a:rPr lang="en-US" sz="3000" dirty="0" smtClean="0"/>
              <a:t>The more we trust, the more </a:t>
            </a:r>
            <a:r>
              <a:rPr lang="en-US" sz="3000" dirty="0" smtClean="0"/>
              <a:t>our </a:t>
            </a:r>
            <a:r>
              <a:rPr lang="en-US" sz="3000" dirty="0" smtClean="0"/>
              <a:t>inner character becomes like Christ and the more our will is focused on God’s Kingdom</a:t>
            </a:r>
          </a:p>
          <a:p>
            <a:r>
              <a:rPr lang="en-US" sz="3000" dirty="0" smtClean="0"/>
              <a:t>The more we trust, the more we are able to relate to others in the same way that Almighty God relates to us = truth, grace, forgiveness, </a:t>
            </a:r>
            <a:r>
              <a:rPr lang="en-US" sz="3000" i="1" dirty="0" smtClean="0"/>
              <a:t>agape </a:t>
            </a:r>
            <a:r>
              <a:rPr lang="en-US" sz="3000" dirty="0" smtClean="0"/>
              <a:t>(unconditional) love!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300" dirty="0" smtClean="0"/>
              <a:t>Our Capacity to Experience Salvation Depends Upon Our Ongoing Response of Faith </a:t>
            </a:r>
            <a:endParaRPr lang="en-US"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understand that the first way our relationship with God is expressed is in our relationship with our spouse.</a:t>
            </a:r>
          </a:p>
          <a:p>
            <a:r>
              <a:rPr lang="en-US" dirty="0" smtClean="0"/>
              <a:t>Instead of being self-centered, we’re being set free so that we’re more able to focus on our spouse and fulfill our God-given responsibilities as husband and wife.</a:t>
            </a:r>
          </a:p>
          <a:p>
            <a:r>
              <a:rPr lang="en-US" dirty="0" smtClean="0"/>
              <a:t>Regardless of feelings or circumstance, we</a:t>
            </a:r>
            <a:r>
              <a:rPr lang="en-US" dirty="0" smtClean="0"/>
              <a:t> </a:t>
            </a:r>
            <a:r>
              <a:rPr lang="en-US" dirty="0" smtClean="0"/>
              <a:t>love, serve, and are committed to our spouse.</a:t>
            </a:r>
          </a:p>
          <a:p>
            <a:r>
              <a:rPr lang="en-US" dirty="0" smtClean="0"/>
              <a:t>We communicate constructively with our spouse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i="1" dirty="0" smtClean="0"/>
              <a:t> </a:t>
            </a:r>
            <a:r>
              <a:rPr lang="en-US" i="1" dirty="0" smtClean="0"/>
              <a:t>   “The </a:t>
            </a:r>
            <a:r>
              <a:rPr lang="en-US" i="1" dirty="0" smtClean="0"/>
              <a:t>issue is not </a:t>
            </a:r>
            <a:r>
              <a:rPr lang="en-US" i="1" dirty="0" smtClean="0"/>
              <a:t>about me </a:t>
            </a:r>
            <a:r>
              <a:rPr lang="en-US" i="1" dirty="0" smtClean="0"/>
              <a:t>winning</a:t>
            </a:r>
            <a:r>
              <a:rPr lang="en-US" i="1" dirty="0" smtClean="0"/>
              <a:t>”</a:t>
            </a:r>
            <a:endParaRPr lang="en-US" i="1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are able to forgive our spouse.</a:t>
            </a:r>
          </a:p>
          <a:p>
            <a:pPr algn="ctr">
              <a:buNone/>
            </a:pPr>
            <a:r>
              <a:rPr lang="en-US" i="1" dirty="0" smtClean="0"/>
              <a:t>“A good marriage is made up of two good forgivers.”</a:t>
            </a:r>
          </a:p>
          <a:p>
            <a:r>
              <a:rPr lang="en-US" dirty="0" smtClean="0"/>
              <a:t>We take steps to grow in our faith and marriage.</a:t>
            </a:r>
          </a:p>
          <a:p>
            <a:r>
              <a:rPr lang="en-US" dirty="0" smtClean="0"/>
              <a:t>We trust God in all that we face in life.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How the Gospel Impacts Marriage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33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 who are brought together by God . . .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What </a:t>
            </a:r>
            <a:r>
              <a:rPr lang="en-US" sz="5400" dirty="0" smtClean="0"/>
              <a:t>Is </a:t>
            </a:r>
            <a:r>
              <a:rPr lang="en-US" sz="5400" dirty="0" smtClean="0"/>
              <a:t>Christian Marriage?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581400"/>
            <a:ext cx="2164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Husband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43800" y="3657600"/>
            <a:ext cx="119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Wife</a:t>
            </a:r>
            <a:endParaRPr lang="en-US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00" y="3048000"/>
            <a:ext cx="7239000" cy="7620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533400" y="2667000"/>
            <a:ext cx="1219200" cy="762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7467600" y="2743200"/>
            <a:ext cx="1219200" cy="762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609600"/>
            <a:ext cx="6034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Society’s Understanding</a:t>
            </a:r>
            <a:endParaRPr lang="en-U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1676400" y="2590800"/>
            <a:ext cx="1981200" cy="2057400"/>
          </a:xfrm>
          <a:prstGeom prst="straightConnector1">
            <a:avLst/>
          </a:prstGeom>
          <a:ln w="1016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715000" y="2590800"/>
            <a:ext cx="1981200" cy="2133600"/>
          </a:xfrm>
          <a:prstGeom prst="straightConnector1">
            <a:avLst/>
          </a:prstGeom>
          <a:ln w="1016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6200" y="1600200"/>
            <a:ext cx="154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God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953000"/>
            <a:ext cx="2164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Husband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4953000"/>
            <a:ext cx="119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Wife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609600"/>
            <a:ext cx="5950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What The Bible Reveals </a:t>
            </a:r>
            <a:endParaRPr 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  </a:t>
            </a:r>
            <a:r>
              <a:rPr lang="en-US" sz="5500" dirty="0" smtClean="0"/>
              <a:t>to live in a covenant of life-long commitment . . .</a:t>
            </a:r>
            <a:endParaRPr lang="en-US" sz="5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5200" dirty="0" smtClean="0"/>
              <a:t>What </a:t>
            </a:r>
            <a:r>
              <a:rPr lang="en-US" sz="5200" dirty="0" smtClean="0"/>
              <a:t> Is </a:t>
            </a:r>
            <a:r>
              <a:rPr lang="en-US" sz="5200" dirty="0" smtClean="0"/>
              <a:t>Christian Marriage?</a:t>
            </a:r>
            <a:endParaRPr lang="en-US" sz="5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 </a:t>
            </a:r>
            <a:r>
              <a:rPr lang="en-US" sz="6000" dirty="0" smtClean="0"/>
              <a:t>so they might grow into oneness under Christ’s Lordship.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What </a:t>
            </a:r>
            <a:r>
              <a:rPr lang="en-US" sz="5400" dirty="0" smtClean="0"/>
              <a:t>Is </a:t>
            </a:r>
            <a:r>
              <a:rPr lang="en-US" sz="5400" dirty="0" smtClean="0"/>
              <a:t>Christian Marriage?</a:t>
            </a:r>
            <a:endParaRPr lang="en-US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    In the beginning </a:t>
            </a:r>
          </a:p>
          <a:p>
            <a:pPr algn="ctr">
              <a:buNone/>
            </a:pPr>
            <a:r>
              <a:rPr lang="en-US" sz="5400" dirty="0" smtClean="0"/>
              <a:t>Adam and Eve are </a:t>
            </a:r>
          </a:p>
          <a:p>
            <a:pPr algn="ctr">
              <a:buNone/>
            </a:pPr>
            <a:r>
              <a:rPr lang="en-US" sz="5400" dirty="0" smtClean="0"/>
              <a:t>right with God and </a:t>
            </a:r>
          </a:p>
          <a:p>
            <a:pPr algn="ctr">
              <a:buNone/>
            </a:pPr>
            <a:r>
              <a:rPr lang="en-US" sz="5400" dirty="0" smtClean="0"/>
              <a:t>with each other.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algn="ctr"/>
            <a:r>
              <a:rPr lang="en-US" dirty="0" smtClean="0"/>
              <a:t>God’s Plan Has Been Marred By Evil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They are tempted to establish their independence from God</a:t>
            </a:r>
          </a:p>
          <a:p>
            <a:r>
              <a:rPr lang="en-US" sz="4400" dirty="0" smtClean="0"/>
              <a:t>The Lie that Satan feeds them is: “God is </a:t>
            </a:r>
            <a:r>
              <a:rPr lang="en-US" sz="4400" dirty="0" smtClean="0"/>
              <a:t>holding </a:t>
            </a:r>
            <a:r>
              <a:rPr lang="en-US" sz="4400" dirty="0" smtClean="0"/>
              <a:t>out on you!”</a:t>
            </a:r>
          </a:p>
          <a:p>
            <a:r>
              <a:rPr lang="en-US" sz="4400" dirty="0" smtClean="0"/>
              <a:t>Adam and Eve and all of us have chosen to rebel against God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Power of Evil Leads Them to Rebel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19600"/>
          </a:xfrm>
        </p:spPr>
        <p:txBody>
          <a:bodyPr>
            <a:noAutofit/>
          </a:bodyPr>
          <a:lstStyle/>
          <a:p>
            <a:r>
              <a:rPr lang="en-US" sz="3500" dirty="0" smtClean="0"/>
              <a:t>As human beings we are separated from God and from people</a:t>
            </a:r>
          </a:p>
          <a:p>
            <a:r>
              <a:rPr lang="en-US" sz="3500" dirty="0" smtClean="0"/>
              <a:t>We live in a self-centered world </a:t>
            </a:r>
            <a:r>
              <a:rPr lang="en-US" sz="3500" dirty="0" smtClean="0"/>
              <a:t>&amp;</a:t>
            </a:r>
            <a:r>
              <a:rPr lang="en-US" sz="3500" dirty="0" smtClean="0"/>
              <a:t> </a:t>
            </a:r>
            <a:r>
              <a:rPr lang="en-US" sz="3500" dirty="0" smtClean="0"/>
              <a:t>society</a:t>
            </a:r>
          </a:p>
          <a:p>
            <a:pPr>
              <a:buNone/>
            </a:pPr>
            <a:r>
              <a:rPr lang="en-US" sz="3500" dirty="0" smtClean="0"/>
              <a:t>   “we are consumed with wanting </a:t>
            </a:r>
            <a:r>
              <a:rPr lang="en-US" sz="3500" b="1" u="sng" dirty="0" smtClean="0"/>
              <a:t>MY</a:t>
            </a:r>
            <a:r>
              <a:rPr lang="en-US" sz="3500" dirty="0" smtClean="0"/>
              <a:t> way”</a:t>
            </a:r>
          </a:p>
          <a:p>
            <a:r>
              <a:rPr lang="en-US" sz="3500" dirty="0" smtClean="0"/>
              <a:t>In marriage, we struggle to relate to our spouse in the way that God created us to </a:t>
            </a:r>
            <a:r>
              <a:rPr lang="en-US" sz="3500" dirty="0" smtClean="0"/>
              <a:t>relate to them</a:t>
            </a:r>
            <a:endParaRPr lang="en-US" sz="35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Live With The Consequences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335</TotalTime>
  <Words>520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Constantia</vt:lpstr>
      <vt:lpstr>Wingdings 2</vt:lpstr>
      <vt:lpstr>Calibri</vt:lpstr>
      <vt:lpstr>Paper</vt:lpstr>
      <vt:lpstr>What Is Christian Marriage?</vt:lpstr>
      <vt:lpstr>What Is Christian Marriage?</vt:lpstr>
      <vt:lpstr>Slide 3</vt:lpstr>
      <vt:lpstr>Slide 4</vt:lpstr>
      <vt:lpstr>What  Is Christian Marriage?</vt:lpstr>
      <vt:lpstr>What Is Christian Marriage?</vt:lpstr>
      <vt:lpstr>God’s Plan Has Been Marred By Evil</vt:lpstr>
      <vt:lpstr>The Power of Evil Leads Them to Rebel</vt:lpstr>
      <vt:lpstr>We Live With The Consequences</vt:lpstr>
      <vt:lpstr>God Provides the Answer for Marriage</vt:lpstr>
      <vt:lpstr>Being a Christian Is A Matter of:</vt:lpstr>
      <vt:lpstr>Our Capacity to Experience Salvation Depends Upon Our Ongoing Response of Faith </vt:lpstr>
      <vt:lpstr>How the Gospel Impacts Marriage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8 2013 Presentation </dc:title>
  <dc:creator>Sandra Burns</dc:creator>
  <cp:lastModifiedBy>Sandra</cp:lastModifiedBy>
  <cp:revision>38</cp:revision>
  <dcterms:created xsi:type="dcterms:W3CDTF">2006-08-16T00:00:00Z</dcterms:created>
  <dcterms:modified xsi:type="dcterms:W3CDTF">2013-09-08T02:50:29Z</dcterms:modified>
</cp:coreProperties>
</file>